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307" r:id="rId3"/>
    <p:sldId id="308" r:id="rId4"/>
    <p:sldId id="309" r:id="rId5"/>
    <p:sldId id="310" r:id="rId6"/>
    <p:sldId id="311" r:id="rId7"/>
    <p:sldId id="31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4">
          <p15:clr>
            <a:srgbClr val="A4A3A4"/>
          </p15:clr>
        </p15:guide>
        <p15:guide id="2" pos="38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8" y="62"/>
      </p:cViewPr>
      <p:guideLst>
        <p:guide orient="horz" pos="2134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t>2021/12/4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734291" y="1956342"/>
            <a:ext cx="11055927" cy="7350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2" tIns="45718" rIns="91432" bIns="45718" anchor="ctr"/>
          <a:lstStyle/>
          <a:p>
            <a:pPr algn="ctr" eaLnBrk="0" hangingPunct="0"/>
            <a:r>
              <a:rPr lang="en-US" altLang="zh-TW" sz="4800" b="1" dirty="0" smtClean="0">
                <a:solidFill>
                  <a:srgbClr val="0070C0"/>
                </a:solidFill>
                <a:ea typeface="Microsoft JhengHei" panose="020B0604030504040204" pitchFamily="34" charset="-120"/>
                <a:cs typeface="Arial" panose="020B0604020202020204" pitchFamily="34" charset="0"/>
              </a:rPr>
              <a:t>SWAN K18X001.00 Button issue</a:t>
            </a:r>
            <a:endParaRPr lang="zh-TW" altLang="en-US" sz="4800" b="1" dirty="0">
              <a:solidFill>
                <a:srgbClr val="0070C0"/>
              </a:solidFill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69789" y="6377828"/>
            <a:ext cx="1094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6" name="文字方塊 26"/>
          <p:cNvSpPr txBox="1">
            <a:spLocks noChangeArrowheads="1"/>
          </p:cNvSpPr>
          <p:nvPr/>
        </p:nvSpPr>
        <p:spPr bwMode="auto">
          <a:xfrm>
            <a:off x="7875935" y="5213901"/>
            <a:ext cx="2523287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zh-TW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JBD-VN-ME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56588" y="897773"/>
            <a:ext cx="3019425" cy="2562225"/>
            <a:chOff x="7961255" y="1773540"/>
            <a:chExt cx="3019425" cy="25622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61255" y="1773540"/>
              <a:ext cx="3019425" cy="256222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 rot="524919">
              <a:off x="9446217" y="3379107"/>
              <a:ext cx="504841" cy="5174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9876" y="897774"/>
            <a:ext cx="6657975" cy="2535382"/>
            <a:chOff x="795636" y="1521229"/>
            <a:chExt cx="6657975" cy="25353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23225" r="16003"/>
            <a:stretch/>
          </p:blipFill>
          <p:spPr>
            <a:xfrm rot="16200000">
              <a:off x="2856933" y="-540068"/>
              <a:ext cx="2535382" cy="6657975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 rot="524919">
              <a:off x="1765257" y="1982569"/>
              <a:ext cx="504841" cy="5174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 rot="524919">
              <a:off x="2729380" y="1961632"/>
              <a:ext cx="531069" cy="5174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 rot="524919">
              <a:off x="2042119" y="3381101"/>
              <a:ext cx="531069" cy="51743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t="16487"/>
          <a:stretch/>
        </p:blipFill>
        <p:spPr>
          <a:xfrm>
            <a:off x="1816062" y="3584440"/>
            <a:ext cx="8278003" cy="2214189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stCxn id="14" idx="2"/>
          </p:cNvCxnSpPr>
          <p:nvPr/>
        </p:nvCxnSpPr>
        <p:spPr>
          <a:xfrm>
            <a:off x="1902543" y="3272066"/>
            <a:ext cx="2000878" cy="18628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8436" y="216131"/>
            <a:ext cx="4959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Abnormal height of Ejector mask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7035" y="6052167"/>
            <a:ext cx="8867043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The height of the ejector mask is 0.15~0.25mm, so that the button can not all extend out of the housing.</a:t>
            </a:r>
            <a:endParaRPr lang="zh-TW" alt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425362" y="5172226"/>
            <a:ext cx="1720343" cy="30777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Gap:0.15~0.25 </a:t>
            </a:r>
            <a:r>
              <a:rPr lang="en-US" altLang="zh-CN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1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40486" y="5141318"/>
            <a:ext cx="1720343" cy="30777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Gap:0.15~0.25 </a:t>
            </a:r>
            <a:r>
              <a:rPr lang="en-US" altLang="zh-CN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1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7084770" y="5320145"/>
            <a:ext cx="920386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205152" y="5295206"/>
            <a:ext cx="739832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59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66255" y="3479848"/>
            <a:ext cx="6073572" cy="2255870"/>
            <a:chOff x="4846579" y="1055716"/>
            <a:chExt cx="6505575" cy="2552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t="14501" b="13086"/>
            <a:stretch/>
          </p:blipFill>
          <p:spPr>
            <a:xfrm>
              <a:off x="4846579" y="1055716"/>
              <a:ext cx="6505575" cy="255200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5710844" y="1778924"/>
              <a:ext cx="432261" cy="10058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18932694">
              <a:off x="9301942" y="1828800"/>
              <a:ext cx="432261" cy="10058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397769" y="3479848"/>
            <a:ext cx="5592214" cy="2302562"/>
            <a:chOff x="4846579" y="3695268"/>
            <a:chExt cx="6553200" cy="273878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20789"/>
            <a:stretch/>
          </p:blipFill>
          <p:spPr>
            <a:xfrm>
              <a:off x="4846579" y="3695268"/>
              <a:ext cx="6553200" cy="273878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 rot="18932694">
              <a:off x="5544307" y="4318096"/>
              <a:ext cx="432261" cy="114746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8932694">
              <a:off x="8947244" y="4598188"/>
              <a:ext cx="1197625" cy="4162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9814" y="737321"/>
            <a:ext cx="7820025" cy="1933575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427316" y="897775"/>
            <a:ext cx="7722523" cy="9060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3" idx="2"/>
            <a:endCxn id="4" idx="0"/>
          </p:cNvCxnSpPr>
          <p:nvPr/>
        </p:nvCxnSpPr>
        <p:spPr>
          <a:xfrm flipH="1">
            <a:off x="3203041" y="1803862"/>
            <a:ext cx="3085537" cy="16759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5" idx="0"/>
          </p:cNvCxnSpPr>
          <p:nvPr/>
        </p:nvCxnSpPr>
        <p:spPr>
          <a:xfrm>
            <a:off x="6264202" y="1795565"/>
            <a:ext cx="2929674" cy="16842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9653" y="170312"/>
            <a:ext cx="282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button offset</a:t>
            </a:r>
            <a:endParaRPr lang="en-US" sz="2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55928" y="5901087"/>
            <a:ext cx="589193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The button is deflected to one side, which makes it easy to get stuck.</a:t>
            </a:r>
            <a:endParaRPr lang="en-US" altLang="zh-TW" sz="1600" dirty="0"/>
          </a:p>
        </p:txBody>
      </p:sp>
    </p:spTree>
    <p:extLst>
      <p:ext uri="{BB962C8B-B14F-4D97-AF65-F5344CB8AC3E}">
        <p14:creationId xmlns:p14="http://schemas.microsoft.com/office/powerpoint/2010/main" val="2644113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17609" y="944505"/>
            <a:ext cx="7010400" cy="2227119"/>
            <a:chOff x="329738" y="1605049"/>
            <a:chExt cx="6850170" cy="196942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2770111" y="-835324"/>
              <a:ext cx="1969424" cy="685017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806335" y="1862051"/>
              <a:ext cx="3009207" cy="36576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993121" y="1862051"/>
              <a:ext cx="3009207" cy="36576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9653" y="170312"/>
            <a:ext cx="3467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zh-CN" sz="2400" dirty="0">
                <a:solidFill>
                  <a:srgbClr val="0000FF"/>
                </a:solidFill>
              </a:rPr>
              <a:t>The button is deformed</a:t>
            </a:r>
            <a:endParaRPr lang="en-US" sz="2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6703" y="5889564"/>
            <a:ext cx="7511639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The button is deformed, and the height of the buttons is inconsistent after assembly.</a:t>
            </a:r>
            <a:endParaRPr lang="en-US" altLang="zh-TW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9" y="3688471"/>
            <a:ext cx="10772775" cy="19240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04604" y="3855064"/>
            <a:ext cx="465512" cy="353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850582" y="4114800"/>
            <a:ext cx="440574" cy="216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23696" y="3037389"/>
            <a:ext cx="1704313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來</a:t>
            </a:r>
            <a:r>
              <a:rPr lang="zh-CN" alt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料按鈕凹陷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>
            <a:stCxn id="12" idx="2"/>
            <a:endCxn id="3" idx="3"/>
          </p:cNvCxnSpPr>
          <p:nvPr/>
        </p:nvCxnSpPr>
        <p:spPr>
          <a:xfrm flipH="1">
            <a:off x="1970116" y="3375943"/>
            <a:ext cx="4905737" cy="6557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" idx="2"/>
          </p:cNvCxnSpPr>
          <p:nvPr/>
        </p:nvCxnSpPr>
        <p:spPr>
          <a:xfrm>
            <a:off x="6875853" y="3375943"/>
            <a:ext cx="2974729" cy="8324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5" idx="2"/>
          </p:cNvCxnSpPr>
          <p:nvPr/>
        </p:nvCxnSpPr>
        <p:spPr>
          <a:xfrm>
            <a:off x="2745151" y="1648754"/>
            <a:ext cx="4130701" cy="13886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045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3112" y="582861"/>
            <a:ext cx="4139816" cy="3487795"/>
            <a:chOff x="525088" y="1300336"/>
            <a:chExt cx="4139816" cy="34877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5088" y="1300336"/>
              <a:ext cx="4139816" cy="3487795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547074" y="2540683"/>
              <a:ext cx="1110574" cy="97818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15702" y="2252749"/>
              <a:ext cx="749964" cy="71691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25306" y="654666"/>
            <a:ext cx="3514725" cy="2552700"/>
            <a:chOff x="5086783" y="1300336"/>
            <a:chExt cx="3514725" cy="25527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6783" y="1300336"/>
              <a:ext cx="3514725" cy="25527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444836" y="1729047"/>
              <a:ext cx="1454728" cy="11139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46780" y="2468879"/>
              <a:ext cx="567431" cy="5753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59918" y="3649816"/>
            <a:ext cx="6965286" cy="2256147"/>
            <a:chOff x="4514590" y="3255590"/>
            <a:chExt cx="6965286" cy="22561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14590" y="3255590"/>
              <a:ext cx="6965286" cy="2256147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4630889" y="3424844"/>
              <a:ext cx="1030079" cy="79802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920256" y="3424845"/>
              <a:ext cx="2310239" cy="15295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6507" y="4165204"/>
            <a:ext cx="1908596" cy="2190024"/>
            <a:chOff x="226507" y="4515294"/>
            <a:chExt cx="1908596" cy="219002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6507" y="4515294"/>
              <a:ext cx="1908596" cy="2190024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507076" y="5311833"/>
              <a:ext cx="1014153" cy="523702"/>
            </a:xfrm>
            <a:prstGeom prst="rect">
              <a:avLst/>
            </a:prstGeom>
            <a:noFill/>
            <a:ln>
              <a:solidFill>
                <a:srgbClr val="1106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72093" y="4165204"/>
            <a:ext cx="1746331" cy="2190024"/>
            <a:chOff x="2272093" y="4515294"/>
            <a:chExt cx="1746331" cy="2190024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72093" y="4515294"/>
              <a:ext cx="1746331" cy="2190024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415672" y="5382261"/>
              <a:ext cx="1014153" cy="523702"/>
            </a:xfrm>
            <a:prstGeom prst="rect">
              <a:avLst/>
            </a:prstGeom>
            <a:noFill/>
            <a:ln>
              <a:solidFill>
                <a:srgbClr val="1106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26507" y="84394"/>
            <a:ext cx="3402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</a:t>
            </a:r>
            <a:r>
              <a:rPr lang="en-US" altLang="zh-C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endor rework issue.</a:t>
            </a:r>
            <a:endParaRPr lang="en-US" sz="2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8655" y="1159918"/>
            <a:ext cx="59503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毛邊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87123" y="2197283"/>
            <a:ext cx="59503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毛邊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38279" y="3666994"/>
            <a:ext cx="59503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毛邊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02054" y="4985726"/>
            <a:ext cx="595035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毛邊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112" y="5967086"/>
            <a:ext cx="1717137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 reworking 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06295" y="3265037"/>
            <a:ext cx="3634713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still burr after INKEL sorting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259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24195" y="726152"/>
            <a:ext cx="6611388" cy="1768162"/>
            <a:chOff x="340821" y="1457176"/>
            <a:chExt cx="6611388" cy="176816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0821" y="1457176"/>
              <a:ext cx="6611388" cy="176816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130531" y="2268878"/>
              <a:ext cx="2319251" cy="2161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239492" y="2268879"/>
              <a:ext cx="2319251" cy="2992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4195" y="2692867"/>
            <a:ext cx="6611388" cy="2271279"/>
            <a:chOff x="340821" y="3290887"/>
            <a:chExt cx="6611388" cy="21050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0821" y="3290887"/>
              <a:ext cx="6611388" cy="2105025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997528" y="4131073"/>
              <a:ext cx="5286894" cy="28505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383" y="3828506"/>
            <a:ext cx="4817917" cy="257449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204591" y="154890"/>
            <a:ext cx="3693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D</a:t>
            </a:r>
            <a:r>
              <a:rPr lang="en-US" altLang="zh-CN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esign modify Suggest</a:t>
            </a:r>
            <a:endParaRPr lang="en-US" sz="2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195" y="5200340"/>
            <a:ext cx="6886822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gap after Button &amp;Key board assembly.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touch of the button is not good due to the influence of pulling force.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9114906" y="3433079"/>
            <a:ext cx="756458" cy="299715"/>
          </a:xfrm>
          <a:prstGeom prst="downArrow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206964" y="2661132"/>
            <a:ext cx="4572341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the 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between Button </a:t>
            </a: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Key board to 0.3mm 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07383" y="726152"/>
            <a:ext cx="4771504" cy="1821503"/>
            <a:chOff x="7107383" y="726152"/>
            <a:chExt cx="4771504" cy="18215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07383" y="726152"/>
              <a:ext cx="4771504" cy="1821503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16" name="Rectangle 15"/>
            <p:cNvSpPr/>
            <p:nvPr/>
          </p:nvSpPr>
          <p:spPr>
            <a:xfrm>
              <a:off x="10025149" y="1837113"/>
              <a:ext cx="773084" cy="48213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159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40327" y="621407"/>
            <a:ext cx="6545578" cy="1920239"/>
            <a:chOff x="224444" y="987337"/>
            <a:chExt cx="9488198" cy="285868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4444" y="987337"/>
              <a:ext cx="9488198" cy="2858684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1429789" y="2552007"/>
              <a:ext cx="349135" cy="34913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8038407" y="2726574"/>
              <a:ext cx="349135" cy="34913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280" y="523702"/>
            <a:ext cx="4328949" cy="58813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4591" y="154890"/>
            <a:ext cx="3693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D</a:t>
            </a:r>
            <a:r>
              <a:rPr lang="en-US" altLang="zh-CN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esign modify Suggest</a:t>
            </a:r>
            <a:endParaRPr lang="en-US" sz="24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1849" y="5631952"/>
            <a:ext cx="511550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>
                <a:solidFill>
                  <a:srgbClr val="0000FF"/>
                </a:solidFill>
              </a:rPr>
              <a:t>The button is deflected to one side </a:t>
            </a:r>
            <a:r>
              <a:rPr lang="en-US" altLang="zh-CN" sz="1600" dirty="0" smtClean="0">
                <a:solidFill>
                  <a:srgbClr val="0000FF"/>
                </a:solidFill>
              </a:rPr>
              <a:t>after assembly.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positioning pins and chamfer on top cover.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86353" y="2513967"/>
            <a:ext cx="4976042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positioning pins </a:t>
            </a: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Board &amp;Button 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/>
          <p:cNvCxnSpPr>
            <a:stCxn id="23" idx="0"/>
            <a:endCxn id="5" idx="5"/>
          </p:cNvCxnSpPr>
          <p:nvPr/>
        </p:nvCxnSpPr>
        <p:spPr>
          <a:xfrm flipH="1" flipV="1">
            <a:off x="1577436" y="1872605"/>
            <a:ext cx="2396938" cy="64136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3" idx="0"/>
          </p:cNvCxnSpPr>
          <p:nvPr/>
        </p:nvCxnSpPr>
        <p:spPr>
          <a:xfrm flipV="1">
            <a:off x="3974374" y="1947587"/>
            <a:ext cx="1930637" cy="56638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678874" y="1517832"/>
            <a:ext cx="4280018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positioning pins on Button &amp;Top cover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Arrow Connector 30"/>
          <p:cNvCxnSpPr>
            <a:stCxn id="29" idx="2"/>
          </p:cNvCxnSpPr>
          <p:nvPr/>
        </p:nvCxnSpPr>
        <p:spPr>
          <a:xfrm flipH="1">
            <a:off x="7996855" y="1856386"/>
            <a:ext cx="1822028" cy="8951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9" idx="2"/>
          </p:cNvCxnSpPr>
          <p:nvPr/>
        </p:nvCxnSpPr>
        <p:spPr>
          <a:xfrm>
            <a:off x="9818883" y="1856386"/>
            <a:ext cx="62206" cy="7473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20527" y="2953472"/>
            <a:ext cx="4874298" cy="2162175"/>
            <a:chOff x="752457" y="2877863"/>
            <a:chExt cx="4874298" cy="2162175"/>
          </a:xfrm>
        </p:grpSpPr>
        <p:grpSp>
          <p:nvGrpSpPr>
            <p:cNvPr id="3" name="Group 2"/>
            <p:cNvGrpSpPr/>
            <p:nvPr/>
          </p:nvGrpSpPr>
          <p:grpSpPr>
            <a:xfrm>
              <a:off x="863338" y="2877863"/>
              <a:ext cx="4763417" cy="2162175"/>
              <a:chOff x="807928" y="3464371"/>
              <a:chExt cx="4763417" cy="216217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6200000">
                <a:off x="2113770" y="2168971"/>
                <a:ext cx="2162175" cy="4752975"/>
              </a:xfrm>
              <a:prstGeom prst="rect">
                <a:avLst/>
              </a:prstGeom>
            </p:spPr>
          </p:pic>
          <p:sp>
            <p:nvSpPr>
              <p:cNvPr id="2" name="Down Arrow 1"/>
              <p:cNvSpPr/>
              <p:nvPr/>
            </p:nvSpPr>
            <p:spPr>
              <a:xfrm rot="10800000">
                <a:off x="1371853" y="3634233"/>
                <a:ext cx="373689" cy="357447"/>
              </a:xfrm>
              <a:prstGeom prst="down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Down Arrow 10"/>
              <p:cNvSpPr/>
              <p:nvPr/>
            </p:nvSpPr>
            <p:spPr>
              <a:xfrm rot="16033742">
                <a:off x="1986995" y="4241062"/>
                <a:ext cx="373689" cy="357447"/>
              </a:xfrm>
              <a:prstGeom prst="down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Down Arrow 11"/>
              <p:cNvSpPr/>
              <p:nvPr/>
            </p:nvSpPr>
            <p:spPr>
              <a:xfrm>
                <a:off x="1355885" y="4889455"/>
                <a:ext cx="373689" cy="357447"/>
              </a:xfrm>
              <a:prstGeom prst="down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Down Arrow 12"/>
              <p:cNvSpPr/>
              <p:nvPr/>
            </p:nvSpPr>
            <p:spPr>
              <a:xfrm rot="5193285">
                <a:off x="799807" y="4341795"/>
                <a:ext cx="373689" cy="357447"/>
              </a:xfrm>
              <a:prstGeom prst="downArrow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1640095" y="4635561"/>
              <a:ext cx="595035" cy="338554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hift</a:t>
              </a:r>
              <a:endPara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18283" y="4029220"/>
              <a:ext cx="595035" cy="338554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hift</a:t>
              </a:r>
              <a:endPara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14985" y="2957309"/>
              <a:ext cx="595035" cy="338554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hift</a:t>
              </a:r>
              <a:endPara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52457" y="3426646"/>
              <a:ext cx="595035" cy="338554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hift</a:t>
              </a:r>
              <a:endPara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305" y="4277957"/>
            <a:ext cx="2125237" cy="1543533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915192" y="3884076"/>
            <a:ext cx="2117887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chamfer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Arrow Connector 48"/>
          <p:cNvCxnSpPr>
            <a:stCxn id="47" idx="2"/>
            <a:endCxn id="51" idx="0"/>
          </p:cNvCxnSpPr>
          <p:nvPr/>
        </p:nvCxnSpPr>
        <p:spPr>
          <a:xfrm>
            <a:off x="5974136" y="4222630"/>
            <a:ext cx="40122" cy="3385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5203767" y="4561185"/>
            <a:ext cx="1620982" cy="10707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457200" indent="-457200">
          <a:buFont typeface="+mj-lt"/>
          <a:buAutoNum type="arabicPeriod" startAt="2"/>
          <a:defRPr sz="2400" dirty="0" smtClean="0">
            <a:solidFill>
              <a:srgbClr val="0000F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198</Words>
  <Application>Microsoft Office PowerPoint</Application>
  <PresentationFormat>Widescreen</PresentationFormat>
  <Paragraphs>33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宋体</vt:lpstr>
      <vt:lpstr>Microsoft JhengHei</vt:lpstr>
      <vt:lpstr>新細明體</vt:lpstr>
      <vt:lpstr>Arial</vt:lpstr>
      <vt:lpstr>Calibri</vt:lpstr>
      <vt:lpstr>Calibri Light</vt:lpstr>
      <vt:lpstr>Wingdings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354</cp:revision>
  <dcterms:created xsi:type="dcterms:W3CDTF">2018-11-16T05:26:00Z</dcterms:created>
  <dcterms:modified xsi:type="dcterms:W3CDTF">2021-12-04T04:13:13Z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